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9" r:id="rId3"/>
    <p:sldId id="260" r:id="rId4"/>
    <p:sldId id="262" r:id="rId5"/>
    <p:sldId id="267" r:id="rId6"/>
    <p:sldId id="263" r:id="rId7"/>
    <p:sldId id="269" r:id="rId8"/>
    <p:sldId id="268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5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69EE4-5A49-4323-927C-1BE083C7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1" y="532573"/>
            <a:ext cx="3915067" cy="1713334"/>
          </a:xfrm>
        </p:spPr>
        <p:txBody>
          <a:bodyPr/>
          <a:lstStyle/>
          <a:p>
            <a:r>
              <a:rPr lang="es-MX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RESUPUESTO DE GASTOS 2026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059ED18-8065-472C-A8D1-CB4F5F6FD2D9}"/>
              </a:ext>
            </a:extLst>
          </p:cNvPr>
          <p:cNvSpPr txBox="1">
            <a:spLocks/>
          </p:cNvSpPr>
          <p:nvPr/>
        </p:nvSpPr>
        <p:spPr>
          <a:xfrm>
            <a:off x="485191" y="2608157"/>
            <a:ext cx="3915067" cy="171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ECRETARIA DE HACIENDA</a:t>
            </a:r>
          </a:p>
        </p:txBody>
      </p:sp>
    </p:spTree>
    <p:extLst>
      <p:ext uri="{BB962C8B-B14F-4D97-AF65-F5344CB8AC3E}">
        <p14:creationId xmlns:p14="http://schemas.microsoft.com/office/powerpoint/2010/main" val="288925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64CD0-BDC9-9256-BD7B-24823A59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PRESUPUESTO DE GASTOS VIGENCIA 2026</a:t>
            </a:r>
            <a:endParaRPr lang="es-CO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B88A1E-3F5C-126A-21C8-581F617EA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207012" cy="3416400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BF5E8EB-AA0B-6D28-2BBF-7C61B0A65529}"/>
              </a:ext>
            </a:extLst>
          </p:cNvPr>
          <p:cNvGraphicFramePr>
            <a:graphicFrameLocks noGrp="1"/>
          </p:cNvGraphicFramePr>
          <p:nvPr/>
        </p:nvGraphicFramePr>
        <p:xfrm>
          <a:off x="1181099" y="1351915"/>
          <a:ext cx="6781801" cy="3017520"/>
        </p:xfrm>
        <a:graphic>
          <a:graphicData uri="http://schemas.openxmlformats.org/drawingml/2006/table">
            <a:tbl>
              <a:tblPr/>
              <a:tblGrid>
                <a:gridCol w="2732396">
                  <a:extLst>
                    <a:ext uri="{9D8B030D-6E8A-4147-A177-3AD203B41FA5}">
                      <a16:colId xmlns:a16="http://schemas.microsoft.com/office/drawing/2014/main" val="717641995"/>
                    </a:ext>
                  </a:extLst>
                </a:gridCol>
                <a:gridCol w="1244018">
                  <a:extLst>
                    <a:ext uri="{9D8B030D-6E8A-4147-A177-3AD203B41FA5}">
                      <a16:colId xmlns:a16="http://schemas.microsoft.com/office/drawing/2014/main" val="3351102285"/>
                    </a:ext>
                  </a:extLst>
                </a:gridCol>
                <a:gridCol w="1320182">
                  <a:extLst>
                    <a:ext uri="{9D8B030D-6E8A-4147-A177-3AD203B41FA5}">
                      <a16:colId xmlns:a16="http://schemas.microsoft.com/office/drawing/2014/main" val="2087091372"/>
                    </a:ext>
                  </a:extLst>
                </a:gridCol>
                <a:gridCol w="1485205">
                  <a:extLst>
                    <a:ext uri="{9D8B030D-6E8A-4147-A177-3AD203B41FA5}">
                      <a16:colId xmlns:a16="http://schemas.microsoft.com/office/drawing/2014/main" val="403656802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PRESUPUESTO DE GASTOS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95,980,524,113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95,980,524,113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521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PRESUPUESTO DE FUNCIONAMIENTO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15,533,890,058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8902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TRANSFERECIAS ORGANOS MUNICIPALES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1,238,987,472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682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GASTOS CONCEJO MUNICIPAL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904,180,272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CONCEJO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331,872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965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FUNCIONAMIENTO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904,180,272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345,146,547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Ordinarias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49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GASTOS DE PERSONAL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614,946,640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172,573,274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Extraordinarias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759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ADQUISICION DE BIENES Y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286,733,632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386,460,451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1.5% ICLD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480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TRANSFERENCIAS CORRIENTES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2688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GASTOS PERSONERIA MUNICIPAL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334,807,200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PERSONERIA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682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GASTOS DE PERSONAL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287,807,200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334,807,200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12% MINIMO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334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ADQUISICION DE BIENES Y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9847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TRANSFERENCIAS CORRIENTES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8724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ADMINISTRACIÓN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14,294,902,587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ADMON.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947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SERVICIOS PERSONALES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6,173,728,750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4335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ADQUISICIÓN DE BIENES Y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3,146,019,567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85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TRANFERENCIAS CORRIENTES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4,904,954,270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599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DISMINUCION DE PASIVOS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980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GASTOS POR TRIBUTOS, TASAS, CONTRIBUCIONES, MULTAS, SANCIONES E INTERESES DE MORA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62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99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7FA3B2-3BAF-EF02-712A-E4E32F23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295835"/>
            <a:ext cx="8650765" cy="4273040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51D68E5-8373-7900-53A2-AB07DDC37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54723"/>
              </p:ext>
            </p:extLst>
          </p:nvPr>
        </p:nvGraphicFramePr>
        <p:xfrm>
          <a:off x="1580029" y="705971"/>
          <a:ext cx="6521824" cy="3521544"/>
        </p:xfrm>
        <a:graphic>
          <a:graphicData uri="http://schemas.openxmlformats.org/drawingml/2006/table">
            <a:tbl>
              <a:tblPr/>
              <a:tblGrid>
                <a:gridCol w="3580230">
                  <a:extLst>
                    <a:ext uri="{9D8B030D-6E8A-4147-A177-3AD203B41FA5}">
                      <a16:colId xmlns:a16="http://schemas.microsoft.com/office/drawing/2014/main" val="3539089053"/>
                    </a:ext>
                  </a:extLst>
                </a:gridCol>
                <a:gridCol w="2941594">
                  <a:extLst>
                    <a:ext uri="{9D8B030D-6E8A-4147-A177-3AD203B41FA5}">
                      <a16:colId xmlns:a16="http://schemas.microsoft.com/office/drawing/2014/main" val="4286192582"/>
                    </a:ext>
                  </a:extLst>
                </a:gridCol>
              </a:tblGrid>
              <a:tr h="3803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INGRESOS CORRIENTES DE LIBRE DESTINACION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25,764,030,129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65027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667525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6935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CONCEJO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904,180,272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28074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PERSONERIA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334,807,200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341662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ADMINISTRACION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11,230,681,559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269800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PROYECTO PROVINCIA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257,640,301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506020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CIUDADES INTERMEDIAS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39,858,000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32384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TRANSF. INDER ICLD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315,443,100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115392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Compra de Tierras 1% ICLD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257,640,301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843260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Fondo Gestión del Riesgo ICLD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320,225,200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683081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Fondo Educación Superior ICLD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199,390,140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548981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Deuda Pública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4,375,506,441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19389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91049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18,235,372,515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166384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48133"/>
                  </a:ext>
                </a:extLst>
              </a:tr>
              <a:tr h="19632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7,528,657,614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57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DE2B93-DD29-43E1-1A14-C3D832119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16859"/>
            <a:ext cx="8523018" cy="4152016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latin typeface="+mj-lt"/>
              </a:rPr>
              <a:t>GASTOS DE INVERSION</a:t>
            </a:r>
            <a:endParaRPr lang="es-CO" sz="2400" dirty="0">
              <a:latin typeface="+mj-lt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CEA069C-2CDC-2454-7EF0-4FDC45432FF5}"/>
              </a:ext>
            </a:extLst>
          </p:cNvPr>
          <p:cNvGraphicFramePr>
            <a:graphicFrameLocks noGrp="1"/>
          </p:cNvGraphicFramePr>
          <p:nvPr/>
        </p:nvGraphicFramePr>
        <p:xfrm>
          <a:off x="1555495" y="1144242"/>
          <a:ext cx="6033009" cy="3432867"/>
        </p:xfrm>
        <a:graphic>
          <a:graphicData uri="http://schemas.openxmlformats.org/drawingml/2006/table">
            <a:tbl>
              <a:tblPr/>
              <a:tblGrid>
                <a:gridCol w="2070315">
                  <a:extLst>
                    <a:ext uri="{9D8B030D-6E8A-4147-A177-3AD203B41FA5}">
                      <a16:colId xmlns:a16="http://schemas.microsoft.com/office/drawing/2014/main" val="2800002574"/>
                    </a:ext>
                  </a:extLst>
                </a:gridCol>
                <a:gridCol w="942583">
                  <a:extLst>
                    <a:ext uri="{9D8B030D-6E8A-4147-A177-3AD203B41FA5}">
                      <a16:colId xmlns:a16="http://schemas.microsoft.com/office/drawing/2014/main" val="2733060991"/>
                    </a:ext>
                  </a:extLst>
                </a:gridCol>
                <a:gridCol w="1000292">
                  <a:extLst>
                    <a:ext uri="{9D8B030D-6E8A-4147-A177-3AD203B41FA5}">
                      <a16:colId xmlns:a16="http://schemas.microsoft.com/office/drawing/2014/main" val="1738631069"/>
                    </a:ext>
                  </a:extLst>
                </a:gridCol>
                <a:gridCol w="1125328">
                  <a:extLst>
                    <a:ext uri="{9D8B030D-6E8A-4147-A177-3AD203B41FA5}">
                      <a16:colId xmlns:a16="http://schemas.microsoft.com/office/drawing/2014/main" val="4106766604"/>
                    </a:ext>
                  </a:extLst>
                </a:gridCol>
                <a:gridCol w="894491">
                  <a:extLst>
                    <a:ext uri="{9D8B030D-6E8A-4147-A177-3AD203B41FA5}">
                      <a16:colId xmlns:a16="http://schemas.microsoft.com/office/drawing/2014/main" val="3093148992"/>
                    </a:ext>
                  </a:extLst>
                </a:gridCol>
              </a:tblGrid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 INVERSION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74,308,925,201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INVERSION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36689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861051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COMISARIA DE FAMILIA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1,131,132,000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371100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SERVICIOS PERSONALES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456,060,619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843948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ADQUISICION DE BIENES Y SERVICIOS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675,071,380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46897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75646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SECTOR EDUCACION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1,752,301,783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354009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619227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SECTOR ALIMENTACIÓN ESCOLAR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260,343,699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61506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051347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FONDO LOCAL DE SALUD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43,257,805,909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83626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SUBCUENTA REGIMEN SUBSIDIADO EN SALUD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41,848,940,156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898556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SUBCUENTA SALUD PUBLICA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728,031,164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728968"/>
                  </a:ext>
                </a:extLst>
              </a:tr>
              <a:tr h="21505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SUBCUENTA PRESTACION DE SERVICIOS DE SALUD A LA PPNA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479,811,747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004960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SUBCUENTA OTROS GASTOS EN SALUD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201,022,842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15131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483810"/>
                  </a:ext>
                </a:extLst>
              </a:tr>
              <a:tr h="21505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SECTOR AGUA POTABLE Y SANEAMIENTO BASICO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2,611,492,408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156,262,500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142,994,772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712997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Capital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Intereses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331659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227661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INVERSION S.G.P PROPOSITO GENERAL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2,369,582,999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494998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DEPORTES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284,100,586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869573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CULTURA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213,075,439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098337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OTROS SECTORES DE INVERSION SOCIAL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1,872,406,974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457,211,532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369,337,056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37246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Capital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Intereses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54872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646440"/>
                  </a:ext>
                </a:extLst>
              </a:tr>
              <a:tr h="21505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TRANSFERENCIAS DEL SECTOR ELÉCTRICO LEY 99/93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438,685,448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346,182,684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290,213,868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440933"/>
                  </a:ext>
                </a:extLst>
              </a:tr>
              <a:tr h="115464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Capital</a:t>
                      </a:r>
                    </a:p>
                  </a:txBody>
                  <a:tcPr marL="7217" marR="7217" marT="7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Intereses</a:t>
                      </a: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17" marR="7217" marT="7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57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3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477DE7-E1BF-8985-6B63-B820E7D10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83241"/>
            <a:ext cx="8570082" cy="4185634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467A188-3142-5FAB-5BD8-3F368F76B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01077"/>
              </p:ext>
            </p:extLst>
          </p:nvPr>
        </p:nvGraphicFramePr>
        <p:xfrm>
          <a:off x="605118" y="470374"/>
          <a:ext cx="7537077" cy="4098501"/>
        </p:xfrm>
        <a:graphic>
          <a:graphicData uri="http://schemas.openxmlformats.org/drawingml/2006/table">
            <a:tbl>
              <a:tblPr/>
              <a:tblGrid>
                <a:gridCol w="3979448">
                  <a:extLst>
                    <a:ext uri="{9D8B030D-6E8A-4147-A177-3AD203B41FA5}">
                      <a16:colId xmlns:a16="http://schemas.microsoft.com/office/drawing/2014/main" val="2510557700"/>
                    </a:ext>
                  </a:extLst>
                </a:gridCol>
                <a:gridCol w="1236340">
                  <a:extLst>
                    <a:ext uri="{9D8B030D-6E8A-4147-A177-3AD203B41FA5}">
                      <a16:colId xmlns:a16="http://schemas.microsoft.com/office/drawing/2014/main" val="1520947234"/>
                    </a:ext>
                  </a:extLst>
                </a:gridCol>
                <a:gridCol w="1198491">
                  <a:extLst>
                    <a:ext uri="{9D8B030D-6E8A-4147-A177-3AD203B41FA5}">
                      <a16:colId xmlns:a16="http://schemas.microsoft.com/office/drawing/2014/main" val="3193178330"/>
                    </a:ext>
                  </a:extLst>
                </a:gridCol>
                <a:gridCol w="1122798">
                  <a:extLst>
                    <a:ext uri="{9D8B030D-6E8A-4147-A177-3AD203B41FA5}">
                      <a16:colId xmlns:a16="http://schemas.microsoft.com/office/drawing/2014/main" val="474213872"/>
                    </a:ext>
                  </a:extLst>
                </a:gridCol>
              </a:tblGrid>
              <a:tr h="25161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INVERSIÓN CON INGRESOS CORRIENTES DE LIBRE DESTINACIÓN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7,528,657,614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2,615,320,312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1,760,186,129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443092"/>
                  </a:ext>
                </a:extLst>
              </a:tr>
              <a:tr h="25161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Mejoramiento, Mantenimiento y Rehabilitación de Vías y Caminos Rurales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1,503,308,477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Capital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Intereses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219968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Mejoramiento, Mantenimineto y Rehabilitación de Vías Urbanas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161,959,283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43140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Fortalecimiento de las Actividades Deportivas y Recreativas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182,975,000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59381"/>
                  </a:ext>
                </a:extLst>
              </a:tr>
              <a:tr h="25161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Construcción. Mejoramiento y/o Mantenimiento de Infraestructura Educativa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502,876,085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4510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Construcción y Mejoramiento de Vivienda Urbana y Rural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331,547,661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93540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Implementación Infraestructura Productiva y Comercialización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629,280,195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68147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Mantenimiento y Dotación de Infraestructura Pública Administrativa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667,270,794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89864"/>
                  </a:ext>
                </a:extLst>
              </a:tr>
              <a:tr h="25161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Apoyo a los grupos poblaciones Programas de Equidad, Inclusión y Diversidad de Género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108,888,000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54480"/>
                  </a:ext>
                </a:extLst>
              </a:tr>
              <a:tr h="25161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Fortalecimiento del Sector Agropecuario para la Inclusión Productiva de Pequeños Productores Rurales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343,322,184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67859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Fortalecimiento Económico y Empresarial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167,889,900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34987"/>
                  </a:ext>
                </a:extLst>
              </a:tr>
              <a:tr h="25161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Fortalecimiento de la Institucionalidad para Optimizar Funciones de la Administración Pública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399,425,900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943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Fortalecimiento de los Procesos Educativos con Calidad y Pertinencia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403,499,627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68701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Atención Integral de la Población en Situación de Discapacidad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88,453,366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77497"/>
                  </a:ext>
                </a:extLst>
              </a:tr>
              <a:tr h="25161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Cobertura y Calidad de los Servicios Públicos de Agua Potable y Saneamiento Básico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110,000,000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99094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Ampliación y Mejoramiento de la Red de Alumbrado Público - ICLD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50,000,000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02691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Apoyo Integral de la Primera Infancia, Niñez, Adolescencia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171,532,000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65726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Apoyo de la participación y el empoderamiento juvenil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50,000,000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831433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Apoyo Integral a la Población Víctima del Conflicto Armado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198,697,336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24149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Fortalecimiento de Acceso a las Tecnologías y las Comunicaciones TIC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236,022,180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21542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Oferta Social para la Población Vulnerable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13,471,920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00369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Apoyo a Centros Penitenciarios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210,000,000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56517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Participación Comunitaria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231,310,418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75178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Implementación del Programa de Alimentación Escolar - PAE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688,767,943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44754"/>
                  </a:ext>
                </a:extLst>
              </a:tr>
              <a:tr h="1298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Promoción y Acceso a la Justicia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78,159,345</a:t>
                      </a: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076" marR="7076" marT="7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76" marR="7076" marT="7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457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51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1B0CF2-D8BE-7936-AD43-9F9B9393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31159"/>
            <a:ext cx="8751618" cy="4037716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D1071E7-DD9A-16D9-D7A9-D71891A1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32663"/>
              </p:ext>
            </p:extLst>
          </p:nvPr>
        </p:nvGraphicFramePr>
        <p:xfrm>
          <a:off x="1001805" y="1136276"/>
          <a:ext cx="7442947" cy="2552122"/>
        </p:xfrm>
        <a:graphic>
          <a:graphicData uri="http://schemas.openxmlformats.org/drawingml/2006/table">
            <a:tbl>
              <a:tblPr/>
              <a:tblGrid>
                <a:gridCol w="5929651">
                  <a:extLst>
                    <a:ext uri="{9D8B030D-6E8A-4147-A177-3AD203B41FA5}">
                      <a16:colId xmlns:a16="http://schemas.microsoft.com/office/drawing/2014/main" val="1262272012"/>
                    </a:ext>
                  </a:extLst>
                </a:gridCol>
                <a:gridCol w="1513296">
                  <a:extLst>
                    <a:ext uri="{9D8B030D-6E8A-4147-A177-3AD203B41FA5}">
                      <a16:colId xmlns:a16="http://schemas.microsoft.com/office/drawing/2014/main" val="3428682603"/>
                    </a:ext>
                  </a:extLst>
                </a:gridCol>
              </a:tblGrid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INVERSIÓN CON INGRESOS CORRIENTES DE DESTINACIÓN ESPECIFICA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1,103,818,741.00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07758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134660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Fortalecimiento de las Actividades Deportivas y Recreativas - ICLD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325,443,100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361911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388231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Adquisición Areas de Interés para el Acueducto Municipal (1% ICLD)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257,640,301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253553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179145"/>
                  </a:ext>
                </a:extLst>
              </a:tr>
              <a:tr h="43759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Implementación de Estrategias de Gestión del Riesgo Desastres y Emergencias  - ICLD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320,225,200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11469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666981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Apoyo para Accceder a la Educación Superior (Fdo. de Educ. Superior)- ICLD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200,510,140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128076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8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73C8C2-C954-4676-82B3-4E88A8C5D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228600"/>
            <a:ext cx="8704553" cy="4340275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DE2AC98-DE65-42D8-D160-6502EEF8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53442"/>
              </p:ext>
            </p:extLst>
          </p:nvPr>
        </p:nvGraphicFramePr>
        <p:xfrm>
          <a:off x="1418665" y="484094"/>
          <a:ext cx="6871447" cy="4167084"/>
        </p:xfrm>
        <a:graphic>
          <a:graphicData uri="http://schemas.openxmlformats.org/drawingml/2006/table">
            <a:tbl>
              <a:tblPr/>
              <a:tblGrid>
                <a:gridCol w="5474348">
                  <a:extLst>
                    <a:ext uri="{9D8B030D-6E8A-4147-A177-3AD203B41FA5}">
                      <a16:colId xmlns:a16="http://schemas.microsoft.com/office/drawing/2014/main" val="53811372"/>
                    </a:ext>
                  </a:extLst>
                </a:gridCol>
                <a:gridCol w="1397099">
                  <a:extLst>
                    <a:ext uri="{9D8B030D-6E8A-4147-A177-3AD203B41FA5}">
                      <a16:colId xmlns:a16="http://schemas.microsoft.com/office/drawing/2014/main" val="4282655842"/>
                    </a:ext>
                  </a:extLst>
                </a:gridCol>
              </a:tblGrid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INVERSION CON RECURSOS DE DESTINACIÓN ESPECIAL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13,855,104,600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8390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79687"/>
                  </a:ext>
                </a:extLst>
              </a:tr>
              <a:tr h="25643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RECURSOS DE INFRACCIONES DE LA SECRETARIA DE TRANSITO Y TRANSPORTE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776,266,000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301038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FONDO ICA- UNIDAD AGROPECUARIA MUNICIPAL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49,977,000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194753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FONDO DE VIVIENDA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495271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FONDO DE SEGURIDAD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894,712,000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651711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ESTAMPILLA PRO-CULTURA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867,141,600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12221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ESTAMPILLA PRO- BIENESTAR DEL ADULTO MAYOR LEY 1276 DE 2009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2,848,679,000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397969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TASA PRO-DEPORTE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1,511,076,000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72673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TRANSFERENCIAS POR SERVICIOS ALUMBRADO PUBLICOS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2,071,253,000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145284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502131"/>
                  </a:ext>
                </a:extLst>
              </a:tr>
              <a:tr h="25274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SECTOR INVERSIÓN CON DESTINACION ESPECIFICA PLUSVALIA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4,000,000,000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82264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Mejoramiento, Mantenimiento y Rehabilitación de Vías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1,500,000,000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014841"/>
                  </a:ext>
                </a:extLst>
              </a:tr>
              <a:tr h="25643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Acceso de la Población a los Servicios de Agua Potable y Saneamiento Básico (Acueducto) - SGP APSB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1,000,000,000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56721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Mejoramiento, Mantenimiento y Rehabilitación de Vías Urbanas.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1,000,000,000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108990"/>
                  </a:ext>
                </a:extLst>
              </a:tr>
              <a:tr h="25643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Implementación de Estrategias de Gestión del Riesgo Desastres y Emergencias (Obras de Mitigación) - ICLD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944654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856341"/>
                  </a:ext>
                </a:extLst>
              </a:tr>
              <a:tr h="25643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SECTOR INVERSIÓN CON DESTINACION ESPECIFICA -MAYOR APROVECHAMIENTO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6999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Construcción y Mejoramiento de Vivienda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7553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383531"/>
                  </a:ext>
                </a:extLst>
              </a:tr>
              <a:tr h="375040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SECTOR INVERSIÓN CON DESTINACION ESPECIFICA -APROVECHAMIENTO ESPACIO PUBLICO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946510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Renovación y mantenimiento integral del espacio público.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01956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036361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CONTRAPRESTACION POR EL USO DEL ESPACIO PUBLICO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172251"/>
                  </a:ext>
                </a:extLst>
              </a:tr>
              <a:tr h="13229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Aprovechamiento del Espacio Público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54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D5E017-70B0-20D3-6D35-29FBEF470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396688"/>
            <a:ext cx="8442335" cy="4172187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BBAFA79-66C8-9AB7-8DA1-3BC7FF66C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19148"/>
              </p:ext>
            </p:extLst>
          </p:nvPr>
        </p:nvGraphicFramePr>
        <p:xfrm>
          <a:off x="961465" y="699247"/>
          <a:ext cx="7469841" cy="3228232"/>
        </p:xfrm>
        <a:graphic>
          <a:graphicData uri="http://schemas.openxmlformats.org/drawingml/2006/table">
            <a:tbl>
              <a:tblPr/>
              <a:tblGrid>
                <a:gridCol w="5951077">
                  <a:extLst>
                    <a:ext uri="{9D8B030D-6E8A-4147-A177-3AD203B41FA5}">
                      <a16:colId xmlns:a16="http://schemas.microsoft.com/office/drawing/2014/main" val="1115406768"/>
                    </a:ext>
                  </a:extLst>
                </a:gridCol>
                <a:gridCol w="1518764">
                  <a:extLst>
                    <a:ext uri="{9D8B030D-6E8A-4147-A177-3AD203B41FA5}">
                      <a16:colId xmlns:a16="http://schemas.microsoft.com/office/drawing/2014/main" val="508138826"/>
                    </a:ext>
                  </a:extLst>
                </a:gridCol>
              </a:tblGrid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SERVICIO A LA DEUDA PUBLICA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6,137,708,853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94134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SERVICIO A LA DEUDA CON ICLD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4,375,506,441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644946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AMORTIZACIÓN A 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2,615,320,312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86813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INTERESES DEL CREDITO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1,760,186,129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762475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SERVICIO A LA DEUDA RECURSOS CON DESTINACION ESPECIFICA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1,762,202,412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93787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SGP PROPOSITO GENERAL LIBRE INVERSION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826,548,588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38446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AMORTIZACIÓN A 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457,211,532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157062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INTERESES DEL CREDITO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369,337,056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7159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TRANSFERENCIAS DEL SECTOR ELECTRICO LEY 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636,396,552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777618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AMORTIZACIÓN A 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346,182,684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811757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INTERESES DEL CREDITO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290,213,868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174971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SGP SECTOR AGUA POTABLE Y SANEAMIENTO BASICO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299,257,272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02729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AMORTIZACIÓN A 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156,262,500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297101"/>
                  </a:ext>
                </a:extLst>
              </a:tr>
              <a:tr h="2305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INTERESES DEL CREDITO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142,994,772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9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64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2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6815C-E6CD-42BF-9280-5F2B72F3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QUE ES EL PRESUPUESTO DE GASTOS?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F76BBD-3362-459F-8F24-C4C237CC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017725"/>
            <a:ext cx="8045648" cy="3416400"/>
          </a:xfrm>
        </p:spPr>
        <p:txBody>
          <a:bodyPr/>
          <a:lstStyle/>
          <a:p>
            <a:pPr algn="just"/>
            <a:r>
              <a:rPr lang="es-CO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s-CO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un instrumento financiero y de gestión pública que establece y autoriza los gastos que un </a:t>
            </a:r>
            <a:r>
              <a:rPr lang="es-CO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s-CO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obierno Municipal puede realizar durante un ejercicio fiscal determinado. </a:t>
            </a:r>
          </a:p>
          <a:p>
            <a:pPr algn="just"/>
            <a:endParaRPr lang="es-CO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O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otras palabras, es el documento donde se planifican, organizan y detallan todas las erogaciones (pagos, inversiones, obras, servicios, sueldos, etc.) que el municipio llevará a cabo para cumplir con sus funciones y atender las necesidades de la comunidad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761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1584D0-6F8F-4777-A9E6-27F4BAE8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57200"/>
            <a:ext cx="8596976" cy="4111675"/>
          </a:xfrm>
        </p:spPr>
        <p:txBody>
          <a:bodyPr/>
          <a:lstStyle/>
          <a:p>
            <a:r>
              <a:rPr lang="es-MX" sz="2000" dirty="0">
                <a:latin typeface="+mn-lt"/>
              </a:rPr>
              <a:t>EL PRESUPUESTO DE GASTOS SE COMPONE DE </a:t>
            </a:r>
          </a:p>
          <a:p>
            <a:endParaRPr lang="es-MX" sz="2000" dirty="0">
              <a:latin typeface="+mn-lt"/>
            </a:endParaRPr>
          </a:p>
          <a:p>
            <a:r>
              <a:rPr lang="es-MX" sz="2000" dirty="0">
                <a:latin typeface="+mn-lt"/>
              </a:rPr>
              <a:t>                                     </a:t>
            </a:r>
          </a:p>
          <a:p>
            <a:r>
              <a:rPr lang="es-MX" sz="2000" dirty="0">
                <a:latin typeface="+mn-lt"/>
              </a:rPr>
              <a:t>                                         </a:t>
            </a:r>
            <a:endParaRPr lang="es-MX" dirty="0">
              <a:latin typeface="+mn-lt"/>
            </a:endParaRPr>
          </a:p>
          <a:p>
            <a:endParaRPr lang="es-MX" dirty="0">
              <a:latin typeface="+mn-lt"/>
            </a:endParaRPr>
          </a:p>
          <a:p>
            <a:endParaRPr lang="es-MX" dirty="0">
              <a:latin typeface="+mn-lt"/>
            </a:endParaRPr>
          </a:p>
          <a:p>
            <a:endParaRPr lang="es-MX" dirty="0">
              <a:latin typeface="+mn-lt"/>
            </a:endParaRPr>
          </a:p>
          <a:p>
            <a:r>
              <a:rPr lang="es-MX" sz="2800" b="1" dirty="0">
                <a:latin typeface="+mn-lt"/>
              </a:rPr>
              <a:t>Gastos</a:t>
            </a:r>
            <a:endParaRPr lang="es-MX" sz="1800" dirty="0">
              <a:latin typeface="+mn-lt"/>
            </a:endParaRPr>
          </a:p>
          <a:p>
            <a:endParaRPr lang="es-MX" sz="1800" dirty="0">
              <a:latin typeface="+mn-lt"/>
            </a:endParaRPr>
          </a:p>
          <a:p>
            <a:endParaRPr lang="es-MX" sz="1800" dirty="0">
              <a:latin typeface="+mn-lt"/>
            </a:endParaRPr>
          </a:p>
          <a:p>
            <a:r>
              <a:rPr lang="es-MX" sz="1800" dirty="0">
                <a:latin typeface="+mn-lt"/>
              </a:rPr>
              <a:t>                                           </a:t>
            </a:r>
            <a:endParaRPr lang="es-CO" sz="1800" dirty="0">
              <a:latin typeface="+mn-lt"/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6580502B-1861-73F0-7802-FD80E50687BB}"/>
              </a:ext>
            </a:extLst>
          </p:cNvPr>
          <p:cNvSpPr/>
          <p:nvPr/>
        </p:nvSpPr>
        <p:spPr>
          <a:xfrm>
            <a:off x="2427194" y="1678271"/>
            <a:ext cx="443753" cy="2460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ACED16-FA67-3AB4-23E8-D568AA6DA490}"/>
              </a:ext>
            </a:extLst>
          </p:cNvPr>
          <p:cNvSpPr txBox="1"/>
          <p:nvPr/>
        </p:nvSpPr>
        <p:spPr>
          <a:xfrm>
            <a:off x="3176867" y="1546034"/>
            <a:ext cx="187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Funcionamiento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F29B9B-DAF1-419D-2833-62670A0B0DA2}"/>
              </a:ext>
            </a:extLst>
          </p:cNvPr>
          <p:cNvSpPr txBox="1"/>
          <p:nvPr/>
        </p:nvSpPr>
        <p:spPr>
          <a:xfrm>
            <a:off x="3176867" y="2753661"/>
            <a:ext cx="131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Inversión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CA6640-D7F7-D33E-1054-85403B884C82}"/>
              </a:ext>
            </a:extLst>
          </p:cNvPr>
          <p:cNvSpPr txBox="1"/>
          <p:nvPr/>
        </p:nvSpPr>
        <p:spPr>
          <a:xfrm>
            <a:off x="3176867" y="3882838"/>
            <a:ext cx="22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Servicio de la deuda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713B68-5C14-0D4A-9D72-B9E023D24B9A}"/>
              </a:ext>
            </a:extLst>
          </p:cNvPr>
          <p:cNvSpPr txBox="1"/>
          <p:nvPr/>
        </p:nvSpPr>
        <p:spPr>
          <a:xfrm>
            <a:off x="4921622" y="1006673"/>
            <a:ext cx="231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*Servicios personales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E80BA0-571D-1845-0D4A-6B5EEF9637D7}"/>
              </a:ext>
            </a:extLst>
          </p:cNvPr>
          <p:cNvSpPr txBox="1"/>
          <p:nvPr/>
        </p:nvSpPr>
        <p:spPr>
          <a:xfrm>
            <a:off x="5052732" y="1419416"/>
            <a:ext cx="1674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*Gastos generales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107C9-66D4-8744-6BD6-CB7A1268DE7B}"/>
              </a:ext>
            </a:extLst>
          </p:cNvPr>
          <p:cNvSpPr txBox="1"/>
          <p:nvPr/>
        </p:nvSpPr>
        <p:spPr>
          <a:xfrm>
            <a:off x="5283012" y="1832159"/>
            <a:ext cx="159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*Transferencias</a:t>
            </a:r>
            <a:endParaRPr lang="es-CO" dirty="0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5F4E3A13-98CF-28FB-0C9E-EAF68C03B2B7}"/>
              </a:ext>
            </a:extLst>
          </p:cNvPr>
          <p:cNvSpPr/>
          <p:nvPr/>
        </p:nvSpPr>
        <p:spPr>
          <a:xfrm>
            <a:off x="4715716" y="1160561"/>
            <a:ext cx="221876" cy="8800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90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39CBD-74C5-5AAD-8F7F-97C914BC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GASTOS DE FUNCIONAMIENTO</a:t>
            </a:r>
            <a:endParaRPr lang="es-CO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D637B8-B028-9F54-F8AB-203F7D7BB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314588" cy="3416400"/>
          </a:xfrm>
        </p:spPr>
        <p:txBody>
          <a:bodyPr>
            <a:normAutofit/>
          </a:bodyPr>
          <a:lstStyle/>
          <a:p>
            <a:pPr algn="just"/>
            <a:r>
              <a:rPr lang="es-MX" sz="1800" dirty="0">
                <a:latin typeface="+mn-lt"/>
              </a:rPr>
              <a:t>Son aquellos que sirven para financiar gastos de consumo; en este caso son gastos recurrentes, en cuanto a recursos físicos, técnicos o Humanos, cuyo objetivo es el mantenimiento de la administración Municipal, para el desempeño de sus funciones. Los gastos de funcionamiento se dividen en: servicios personales, gastos generales y transferencias corrientes. </a:t>
            </a:r>
          </a:p>
          <a:p>
            <a:pPr marL="139700" indent="0" algn="just">
              <a:buNone/>
            </a:pPr>
            <a:endParaRPr lang="es-MX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07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B86DB-741A-940B-48B1-AB198F4C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GASTOS PERSONALES</a:t>
            </a:r>
            <a:endParaRPr lang="es-CO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1F6190-E640-13A3-FB07-430AE3D8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233906" cy="3416400"/>
          </a:xfrm>
        </p:spPr>
        <p:txBody>
          <a:bodyPr/>
          <a:lstStyle/>
          <a:p>
            <a:pPr marL="1397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5250"/>
              </a:buClr>
              <a:buSzPts val="1400"/>
              <a:buFont typeface="Arial"/>
              <a:buNone/>
              <a:tabLst/>
              <a:defRPr/>
            </a:pPr>
            <a:r>
              <a:rPr lang="es-MX" sz="2400" dirty="0">
                <a:solidFill>
                  <a:srgbClr val="525250"/>
                </a:solidFill>
                <a:latin typeface="Calibri"/>
              </a:rPr>
              <a:t>C</a:t>
            </a:r>
            <a:r>
              <a:rPr kumimoji="0" lang="es-MX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orresponden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52525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a aquellos gastos que debe hacer el Municipio como contraprestación de los servicios que recibe, bien sea por una relación laboral o a  través de contratos. 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52525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962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3C180-1CA7-8615-4608-DF2573A7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745040"/>
          </a:xfrm>
        </p:spPr>
        <p:txBody>
          <a:bodyPr>
            <a:noAutofit/>
          </a:bodyPr>
          <a:lstStyle/>
          <a:p>
            <a:pPr algn="ctr"/>
            <a:r>
              <a:rPr lang="es-MX" sz="25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GASTOS GENERALES</a:t>
            </a:r>
            <a:endParaRPr lang="es-CO" sz="25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6E9749-907D-32FD-282B-8EE8E7AC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586753"/>
            <a:ext cx="8186841" cy="2982122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+mn-lt"/>
              </a:rPr>
              <a:t>Son los relacionados con la adquisición de bienes y servicios necesarios para que la entidad cumpla con las funciones asignadas por la constitución y la ley</a:t>
            </a:r>
            <a:endParaRPr lang="es-C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34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B171C-011F-1070-D177-E4F24EEE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2">
                    <a:lumMod val="75000"/>
                  </a:schemeClr>
                </a:solidFill>
              </a:rPr>
              <a:t>TRANSFERENCIAS CORRIENTES</a:t>
            </a:r>
            <a:endParaRPr lang="es-CO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E8246B-9350-0B52-8915-74675E9A4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7769982" cy="3416400"/>
          </a:xfrm>
        </p:spPr>
        <p:txBody>
          <a:bodyPr>
            <a:normAutofit/>
          </a:bodyPr>
          <a:lstStyle/>
          <a:p>
            <a:r>
              <a:rPr lang="es-MX" sz="1800" dirty="0">
                <a:latin typeface="+mn-lt"/>
              </a:rPr>
              <a:t>Son recursos que la administración Municipal por disposición legal esta obligada a transferir para funcionamiento a entidades Municipales, Nacionales, Publicas o privadas, con fundamento en un mandato legal. </a:t>
            </a:r>
            <a:endParaRPr lang="es-CO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3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461AB-11EB-B107-D4CD-2D163F21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INVERSION </a:t>
            </a:r>
            <a:endParaRPr lang="es-CO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43CEBF-D4DF-04B3-2F36-2CBA6E15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207012" cy="3416400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La inversión municipal se define como el conjunto de recursos económicos que el Gobierno Municipal destina a la creación, ampliación, mejora o rehabilitación de bienes y servicios públicos de carácter permanente, con el propósito de impulsar el desarrollo económico y social de la comunidad.</a:t>
            </a:r>
          </a:p>
          <a:p>
            <a:endParaRPr lang="es-MX" sz="1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r>
              <a:rPr lang="es-MX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En otras palabras, es el dinero que el municipio invierte en obras y proyectos que generan beneficios duraderos para la población.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816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DD3BB-13A6-9D72-6235-4A1B2B50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SERVICIO DE LA DEUDA</a:t>
            </a:r>
            <a:endParaRPr lang="es-CO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438FEB-7469-6475-A44E-B6086BAE4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7998582" cy="3416400"/>
          </a:xfrm>
        </p:spPr>
        <p:txBody>
          <a:bodyPr>
            <a:normAutofit/>
          </a:bodyPr>
          <a:lstStyle/>
          <a:p>
            <a:r>
              <a:rPr lang="es-MX" sz="1800" dirty="0">
                <a:latin typeface="+mn-lt"/>
              </a:rPr>
              <a:t>Se refiere a los recursos que tiene por objeto el cumplimiento de las obligaciones contractuales correspondientes al pago de capital e intereses, estos se originan por pago a la deuda con vigencia mayor a un año. </a:t>
            </a:r>
            <a:endParaRPr lang="es-CO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6802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ALCALDÍA DE YARUMAL">
      <a:dk1>
        <a:srgbClr val="27944F"/>
      </a:dk1>
      <a:lt1>
        <a:srgbClr val="FFFFFF"/>
      </a:lt1>
      <a:dk2>
        <a:srgbClr val="525250"/>
      </a:dk2>
      <a:lt2>
        <a:srgbClr val="EEEEEE"/>
      </a:lt2>
      <a:accent1>
        <a:srgbClr val="52A972"/>
      </a:accent1>
      <a:accent2>
        <a:srgbClr val="FFFFFF"/>
      </a:accent2>
      <a:accent3>
        <a:srgbClr val="F6E02C"/>
      </a:accent3>
      <a:accent4>
        <a:srgbClr val="FFAB40"/>
      </a:accent4>
      <a:accent5>
        <a:srgbClr val="0097A7"/>
      </a:accent5>
      <a:accent6>
        <a:srgbClr val="BF3B3A"/>
      </a:accent6>
      <a:hlink>
        <a:srgbClr val="0C5ADB"/>
      </a:hlink>
      <a:folHlink>
        <a:srgbClr val="8DB5F8"/>
      </a:folHlink>
    </a:clrScheme>
    <a:fontScheme name="ALCALDÍA DE YARUM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7958</TotalTime>
  <Words>1302</Words>
  <Application>Microsoft Office PowerPoint</Application>
  <PresentationFormat>Presentación en pantalla (16:9)</PresentationFormat>
  <Paragraphs>404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Simple Light</vt:lpstr>
      <vt:lpstr>PRESUPUESTO DE GASTOS 2026</vt:lpstr>
      <vt:lpstr>QUE ES EL PRESUPUESTO DE GASTOS?</vt:lpstr>
      <vt:lpstr>Presentación de PowerPoint</vt:lpstr>
      <vt:lpstr>GASTOS DE FUNCIONAMIENTO</vt:lpstr>
      <vt:lpstr>GASTOS PERSONALES</vt:lpstr>
      <vt:lpstr>GASTOS GENERALES</vt:lpstr>
      <vt:lpstr>TRANSFERENCIAS CORRIENTES</vt:lpstr>
      <vt:lpstr>INVERSION </vt:lpstr>
      <vt:lpstr>SERVICIO DE LA DEUDA</vt:lpstr>
      <vt:lpstr>PRESUPUESTO DE GASTOS VIGENCIA 2026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</dc:creator>
  <cp:lastModifiedBy>HaciendaL</cp:lastModifiedBy>
  <cp:revision>11</cp:revision>
  <dcterms:modified xsi:type="dcterms:W3CDTF">2025-11-08T14:32:20Z</dcterms:modified>
</cp:coreProperties>
</file>